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21D90A9-EB4B-49C9-ADD1-6157818A29EB}">
          <p14:sldIdLst>
            <p14:sldId id="256"/>
            <p14:sldId id="259"/>
            <p14:sldId id="260"/>
          </p14:sldIdLst>
        </p14:section>
        <p14:section name="Sezione senza titolo" id="{6C376376-0FBD-4847-9C63-6770A2447001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estione.infortunio@uniud.i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SEGNALAZIONE INFORTUNIO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ttangolo 3"/>
          <p:cNvSpPr>
            <a:spLocks noChangeArrowheads="1"/>
          </p:cNvSpPr>
          <p:nvPr/>
        </p:nvSpPr>
        <p:spPr bwMode="auto">
          <a:xfrm>
            <a:off x="539750" y="612775"/>
            <a:ext cx="8208963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1" dirty="0">
                <a:latin typeface="Times New Roman" pitchFamily="18" charset="0"/>
                <a:cs typeface="Times New Roman" pitchFamily="18" charset="0"/>
              </a:rPr>
              <a:t>Organizzazione, procedure e protocolli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it-IT" sz="2000" dirty="0">
              <a:latin typeface="Tahoma" pitchFamily="34" charset="0"/>
              <a:cs typeface="Times New Roman" pitchFamily="18" charset="0"/>
            </a:endParaRPr>
          </a:p>
          <a:p>
            <a:pPr algn="just"/>
            <a:r>
              <a:rPr lang="it-IT" dirty="0"/>
              <a:t>Gli studenti possono contare sul Tutor Didattico d</a:t>
            </a:r>
            <a:r>
              <a:rPr lang="it-IT" dirty="0">
                <a:latin typeface="Times New Roman" pitchFamily="18" charset="0"/>
              </a:rPr>
              <a:t>’</a:t>
            </a:r>
            <a:r>
              <a:rPr lang="it-IT" dirty="0"/>
              <a:t>area, sul Tutor Clinico a cui </a:t>
            </a:r>
            <a:r>
              <a:rPr lang="it-IT" dirty="0">
                <a:latin typeface="Times New Roman" pitchFamily="18" charset="0"/>
              </a:rPr>
              <a:t>è</a:t>
            </a:r>
            <a:r>
              <a:rPr lang="it-IT" dirty="0"/>
              <a:t> affidato. Lo studente </a:t>
            </a:r>
            <a:r>
              <a:rPr lang="it-IT" dirty="0">
                <a:latin typeface="Times New Roman" pitchFamily="18" charset="0"/>
              </a:rPr>
              <a:t>è</a:t>
            </a:r>
            <a:r>
              <a:rPr lang="it-IT" dirty="0"/>
              <a:t> tenuto a seguire le norme di sicurezza apprese e quelle specifiche del contesto in cui </a:t>
            </a:r>
            <a:r>
              <a:rPr lang="it-IT" dirty="0">
                <a:latin typeface="Times New Roman" pitchFamily="18" charset="0"/>
              </a:rPr>
              <a:t>è</a:t>
            </a:r>
            <a:r>
              <a:rPr lang="it-IT" dirty="0"/>
              <a:t> inserito e ad adottare comportamenti ed interazioni coerenti al ruolo che occupa.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Qualora siano state certificate idoneit</a:t>
            </a:r>
            <a:r>
              <a:rPr lang="it-IT" dirty="0">
                <a:latin typeface="Times New Roman" pitchFamily="18" charset="0"/>
              </a:rPr>
              <a:t>à</a:t>
            </a:r>
            <a:r>
              <a:rPr lang="it-IT" dirty="0"/>
              <a:t> con prescrizione, lo studente </a:t>
            </a:r>
            <a:r>
              <a:rPr lang="it-IT" dirty="0">
                <a:latin typeface="Times New Roman" pitchFamily="18" charset="0"/>
              </a:rPr>
              <a:t>è</a:t>
            </a:r>
            <a:r>
              <a:rPr lang="it-IT" dirty="0"/>
              <a:t> tenuto a consegnare, il primo giorno di tirocinio, copia del certificato al Coordinatore Infermieristico di struttura presso cui far</a:t>
            </a:r>
            <a:r>
              <a:rPr lang="it-IT" dirty="0">
                <a:latin typeface="Times New Roman" pitchFamily="18" charset="0"/>
              </a:rPr>
              <a:t>à</a:t>
            </a:r>
            <a:r>
              <a:rPr lang="it-IT" dirty="0"/>
              <a:t> tirocinio e a rispettare i piani di attivit</a:t>
            </a:r>
            <a:r>
              <a:rPr lang="it-IT" dirty="0">
                <a:latin typeface="Times New Roman" pitchFamily="18" charset="0"/>
              </a:rPr>
              <a:t>à</a:t>
            </a:r>
            <a:r>
              <a:rPr lang="it-IT" dirty="0"/>
              <a:t> previsti dalla prescrizione.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Qualora sia necessario, lo studente </a:t>
            </a:r>
            <a:r>
              <a:rPr lang="it-IT" dirty="0">
                <a:latin typeface="Times New Roman" pitchFamily="18" charset="0"/>
              </a:rPr>
              <a:t>è</a:t>
            </a:r>
            <a:r>
              <a:rPr lang="it-IT" dirty="0"/>
              <a:t> altres</a:t>
            </a:r>
            <a:r>
              <a:rPr lang="it-IT" dirty="0">
                <a:latin typeface="Times New Roman" pitchFamily="18" charset="0"/>
              </a:rPr>
              <a:t>ì</a:t>
            </a:r>
            <a:r>
              <a:rPr lang="it-IT" dirty="0"/>
              <a:t> tenuto a seguire il </a:t>
            </a:r>
            <a:r>
              <a:rPr lang="it-IT" b="1" dirty="0"/>
              <a:t>protocollo di  gestione degli infortuni</a:t>
            </a:r>
            <a:r>
              <a:rPr lang="it-IT" dirty="0"/>
              <a:t> ricevuto durante il </a:t>
            </a:r>
            <a:r>
              <a:rPr lang="it-IT" dirty="0" smtClean="0"/>
              <a:t>briefing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50178" name="Segnaposto contenuto 2"/>
          <p:cNvSpPr>
            <a:spLocks/>
          </p:cNvSpPr>
          <p:nvPr/>
        </p:nvSpPr>
        <p:spPr bwMode="auto">
          <a:xfrm>
            <a:off x="827088" y="115888"/>
            <a:ext cx="64087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sz="2800" b="1" dirty="0">
                <a:solidFill>
                  <a:srgbClr val="0070C0"/>
                </a:solidFill>
              </a:rPr>
              <a:t>Sicurezza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56568" y="704640"/>
            <a:ext cx="4221163" cy="1031875"/>
          </a:xfrm>
          <a:prstGeom prst="rect">
            <a:avLst/>
          </a:prstGeom>
          <a:noFill/>
          <a:ln w="76200" cmpd="thickThin">
            <a:solidFill>
              <a:srgbClr val="6224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3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PROCEDERE CON I PROVVEDIMENTI IMMEDIATI PREVISTI DALLA PROCEDURA AZIENDALE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 flipH="1" flipV="1">
            <a:off x="924441" y="1891843"/>
            <a:ext cx="6383862" cy="142240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0500" dir="10800000" algn="ctr" rotWithShape="0">
                    <a:srgbClr val="F7964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006" y="5080794"/>
            <a:ext cx="3386138" cy="1233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sierologia nota del paziente  fonte: recupera copia dei risultati HIV,HCV,HBV</a:t>
            </a:r>
            <a:endParaRPr kumimoji="0" lang="it-IT" altLang="it-IT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documentazione non presente,in collaborazione con il tutor clinico, far eseguire i </a:t>
            </a:r>
            <a:r>
              <a:rPr kumimoji="0" lang="it-IT" altLang="it-I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prelievi 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ShapeType="1"/>
          </p:cNvSpPr>
          <p:nvPr/>
        </p:nvSpPr>
        <p:spPr bwMode="auto">
          <a:xfrm>
            <a:off x="3852531" y="1736515"/>
            <a:ext cx="0" cy="2873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-252536" y="3450248"/>
            <a:ext cx="2870201" cy="1435100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Incidente a rischio biologico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955609" y="3574441"/>
            <a:ext cx="1625600" cy="1379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notifica dell’infortunio </a:t>
            </a:r>
            <a:r>
              <a:rPr kumimoji="0" lang="it-IT" alt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NIA</a:t>
            </a: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reca al</a:t>
            </a:r>
            <a:r>
              <a:rPr kumimoji="0" lang="it-IT" altLang="it-IT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Pronto Soccorso sede di tirocinio </a:t>
            </a:r>
            <a:r>
              <a:rPr kumimoji="0" lang="it-IT" alt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Medico compila il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CMI ed eventuale Modulo INAIL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21168758">
            <a:off x="3518329" y="5268864"/>
            <a:ext cx="1128901" cy="884668"/>
          </a:xfrm>
          <a:prstGeom prst="flowChartMulti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HIV,HVV,HBV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4"/>
          <p:cNvSpPr>
            <a:spLocks noChangeShapeType="1"/>
          </p:cNvSpPr>
          <p:nvPr/>
        </p:nvSpPr>
        <p:spPr bwMode="auto">
          <a:xfrm flipV="1">
            <a:off x="4009282" y="4950839"/>
            <a:ext cx="0" cy="4778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919154" y="3539047"/>
            <a:ext cx="2389150" cy="12581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consegna  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tutta la documentazione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all’UNIVERSITA’ 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originale in via Cotonificio 114 UDINE / o in PDF  gestione.infortunio@uniud.it</a:t>
            </a:r>
            <a:endParaRPr kumimoji="0" lang="it-IT" alt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899592" y="0"/>
            <a:ext cx="6251575" cy="695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PROCEDURA IN CASO DI INFORTUNIO ed INCIDENTE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utoShape 16"/>
          <p:cNvSpPr>
            <a:spLocks noChangeShapeType="1"/>
          </p:cNvSpPr>
          <p:nvPr/>
        </p:nvSpPr>
        <p:spPr bwMode="auto">
          <a:xfrm>
            <a:off x="6091509" y="5322261"/>
            <a:ext cx="0" cy="388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4924484" y="5080794"/>
            <a:ext cx="2455828" cy="17772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Ufficio Protocollo Generale dell’AOUD 4° </a:t>
            </a:r>
            <a:r>
              <a:rPr kumimoji="0" lang="it-IT" altLang="it-IT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piano </a:t>
            </a:r>
            <a:r>
              <a:rPr kumimoji="0" lang="it-IT" altLang="it-IT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pad.n.1 ingresso</a:t>
            </a:r>
            <a:endParaRPr kumimoji="0" lang="it-IT" alt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Servizio Prevenzione e Protezione Pad.2 in AOUD e Sorveglianza sanitaria per i controlli periodici ( prelievi e visita)</a:t>
            </a:r>
            <a:endParaRPr kumimoji="0" lang="it-IT" alt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099144" y="1931961"/>
            <a:ext cx="582027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SEGNALA L’ACCADUTO AL TUTOR CLINICO E AL COORDINATORE</a:t>
            </a:r>
            <a:r>
              <a:rPr lang="it-IT" alt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it-IT" sz="800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Assieme al tutor clinico </a:t>
            </a:r>
            <a:r>
              <a:rPr lang="it-IT" altLang="it-IT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compila la Notifica di Infortunio dell’Università</a:t>
            </a: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it-IT" altLang="it-IT" sz="8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(MOD:NIA del 17.04.14)</a:t>
            </a:r>
            <a:endParaRPr lang="it-IT" altLang="it-IT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8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tangolo 3"/>
          <p:cNvSpPr>
            <a:spLocks noChangeArrowheads="1"/>
          </p:cNvSpPr>
          <p:nvPr/>
        </p:nvSpPr>
        <p:spPr bwMode="auto">
          <a:xfrm>
            <a:off x="539750" y="0"/>
            <a:ext cx="82089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it-IT" altLang="it-IT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/>
            <a:endParaRPr lang="it-IT" altLang="it-IT" sz="20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8675" name="Segnaposto contenuto 2"/>
          <p:cNvSpPr>
            <a:spLocks/>
          </p:cNvSpPr>
          <p:nvPr/>
        </p:nvSpPr>
        <p:spPr bwMode="auto">
          <a:xfrm>
            <a:off x="755650" y="620713"/>
            <a:ext cx="6480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t-IT" altLang="it-IT" sz="3200" b="1">
              <a:solidFill>
                <a:srgbClr val="FFFF00"/>
              </a:solidFill>
              <a:latin typeface="Tw Cen MT" pitchFamily="34" charset="0"/>
              <a:cs typeface="Times New Roman" pitchFamily="18" charset="0"/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11188" y="3429000"/>
            <a:ext cx="2519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dirty="0"/>
              <a:t>Rischio clinico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dirty="0">
                <a:solidFill>
                  <a:srgbClr val="FF0000"/>
                </a:solidFill>
              </a:rPr>
              <a:t>Tel. </a:t>
            </a:r>
            <a:r>
              <a:rPr lang="it-IT" altLang="it-IT" dirty="0" smtClean="0">
                <a:solidFill>
                  <a:srgbClr val="FF0000"/>
                </a:solidFill>
              </a:rPr>
              <a:t>Fax</a:t>
            </a:r>
            <a:r>
              <a:rPr lang="it-IT" altLang="it-IT" dirty="0">
                <a:solidFill>
                  <a:srgbClr val="FF0000"/>
                </a:solidFill>
              </a:rPr>
              <a:t>. 0432-559239</a:t>
            </a:r>
          </a:p>
          <a:p>
            <a:pPr eaLnBrk="1" hangingPunct="1">
              <a:spcBef>
                <a:spcPct val="50000"/>
              </a:spcBef>
            </a:pPr>
            <a:endParaRPr lang="it-IT" alt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Invio segnalazione infortunio all’Università</a:t>
            </a:r>
            <a:r>
              <a:rPr lang="it-IT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it-IT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28682" name="Segnaposto contenuto 10"/>
          <p:cNvSpPr>
            <a:spLocks noGrp="1"/>
          </p:cNvSpPr>
          <p:nvPr>
            <p:ph sz="quarter" idx="1"/>
          </p:nvPr>
        </p:nvSpPr>
        <p:spPr>
          <a:xfrm>
            <a:off x="631994" y="759781"/>
            <a:ext cx="3886200" cy="43924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altLang="it-IT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altLang="it-IT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Tutti gli studenti </a:t>
            </a:r>
            <a:r>
              <a:rPr lang="it-IT" altLang="it-IT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anche delle sedi periferiche </a:t>
            </a:r>
            <a:r>
              <a:rPr lang="it-IT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inviano la segnalazione </a:t>
            </a:r>
          </a:p>
          <a:p>
            <a:pPr>
              <a:buFont typeface="Wingdings" pitchFamily="2" charset="2"/>
              <a:buNone/>
            </a:pPr>
            <a:endParaRPr lang="it-IT" altLang="it-IT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200" b="1" dirty="0" smtClean="0">
                <a:latin typeface="SegoeUI-Bold"/>
              </a:rPr>
              <a:t>SERVIZIO </a:t>
            </a:r>
            <a:r>
              <a:rPr lang="it-IT" sz="3200" b="1" dirty="0">
                <a:latin typeface="SegoeUI-Bold"/>
              </a:rPr>
              <a:t>TUTELA PREVENZIONISTICA c/o SERVIZIO PREVENZIONE E PROTEZIONE D’ATENEO</a:t>
            </a:r>
          </a:p>
          <a:p>
            <a:r>
              <a:rPr lang="it-IT" sz="3200" b="1" dirty="0">
                <a:latin typeface="SegoeUI-Bold"/>
              </a:rPr>
              <a:t>Via Cotonificio, 114 – 33100 (UDINE) FAX 0432 494010 | mail: </a:t>
            </a:r>
            <a:r>
              <a:rPr lang="it-IT" sz="3200" b="1" dirty="0" smtClean="0">
                <a:latin typeface="SegoeUI-Bold"/>
                <a:hlinkClick r:id="rId2"/>
              </a:rPr>
              <a:t>gestione.infortunio@uniud.it</a:t>
            </a:r>
            <a:endParaRPr lang="it-IT" sz="3200" b="1" dirty="0" smtClean="0">
              <a:latin typeface="SegoeUI-Bold"/>
            </a:endParaRPr>
          </a:p>
          <a:p>
            <a:endParaRPr lang="it-IT" sz="3200" b="1" dirty="0">
              <a:latin typeface="SegoeUI-Bold"/>
            </a:endParaRPr>
          </a:p>
          <a:p>
            <a:endParaRPr lang="it-IT" sz="3200" b="1" dirty="0" smtClean="0">
              <a:latin typeface="SegoeUI-Bold"/>
            </a:endParaRPr>
          </a:p>
          <a:p>
            <a:r>
              <a:rPr lang="it-IT" sz="3200" b="1" dirty="0" smtClean="0">
                <a:latin typeface="SegoeUI-Bold"/>
              </a:rPr>
              <a:t>Far pervenire al protocollo generale dell’</a:t>
            </a:r>
            <a:r>
              <a:rPr lang="it-IT" sz="3200" b="1" dirty="0" err="1" smtClean="0">
                <a:latin typeface="SegoeUI-Bold"/>
              </a:rPr>
              <a:t>Aoud</a:t>
            </a:r>
            <a:r>
              <a:rPr lang="it-IT" sz="3200" b="1" dirty="0" smtClean="0">
                <a:latin typeface="SegoeUI-Bold"/>
              </a:rPr>
              <a:t> il CMI certificato medico di infortunio ed eventuale certificato INAIL</a:t>
            </a:r>
            <a:r>
              <a:rPr 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 </a:t>
            </a:r>
            <a:r>
              <a:rPr lang="it-IT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possibile personalmente o </a:t>
            </a:r>
            <a:r>
              <a:rPr lang="it-IT" altLang="it-IT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tramite </a:t>
            </a:r>
            <a:r>
              <a:rPr lang="it-IT" altLang="it-IT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 interna</a:t>
            </a:r>
          </a:p>
          <a:p>
            <a:endParaRPr lang="it-IT" sz="3200" dirty="0"/>
          </a:p>
          <a:p>
            <a:pPr>
              <a:buFont typeface="Wingdings" pitchFamily="2" charset="2"/>
              <a:buNone/>
            </a:pPr>
            <a:endParaRPr lang="it-IT" altLang="it-IT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it-IT" altLang="it-IT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chiarimenti telefonare alla Sorveglianza sanitaria dell’università:</a:t>
            </a:r>
          </a:p>
          <a:p>
            <a:pPr algn="ctr">
              <a:buFont typeface="Wingdings" pitchFamily="2" charset="2"/>
              <a:buNone/>
            </a:pPr>
            <a:r>
              <a:rPr lang="it-IT" altLang="it-IT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Referente </a:t>
            </a:r>
            <a:r>
              <a:rPr lang="it-IT" altLang="it-IT" sz="5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Bressan</a:t>
            </a:r>
            <a:r>
              <a:rPr lang="it-IT" altLang="it-IT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Carla</a:t>
            </a:r>
          </a:p>
          <a:p>
            <a:pPr algn="ctr">
              <a:buFont typeface="Wingdings" pitchFamily="2" charset="2"/>
              <a:buNone/>
            </a:pPr>
            <a:r>
              <a:rPr lang="it-IT" altLang="it-IT" sz="5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it-IT" altLang="it-IT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0432-55883</a:t>
            </a:r>
          </a:p>
          <a:p>
            <a:pPr algn="ctr">
              <a:buFont typeface="Wingdings" pitchFamily="2" charset="2"/>
              <a:buNone/>
            </a:pPr>
            <a:endParaRPr lang="it-IT" altLang="it-IT" sz="5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None/>
            </a:pPr>
            <a:endParaRPr lang="it-IT" altLang="it-IT" sz="5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itchFamily="2" charset="2"/>
              <a:buNone/>
            </a:pPr>
            <a:endParaRPr lang="it-IT" altLang="it-IT" sz="5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5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5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5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5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endParaRPr lang="it-IT" altLang="it-IT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3" name="Segnaposto contenuto 11"/>
          <p:cNvSpPr>
            <a:spLocks noGrp="1"/>
          </p:cNvSpPr>
          <p:nvPr>
            <p:ph sz="quarter" idx="2"/>
          </p:nvPr>
        </p:nvSpPr>
        <p:spPr>
          <a:xfrm>
            <a:off x="4860032" y="952501"/>
            <a:ext cx="3871218" cy="520858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it-IT" sz="4800" b="1" dirty="0"/>
              <a:t>Università degli Studi di Udine MOD. NIA</a:t>
            </a:r>
          </a:p>
          <a:p>
            <a:pPr marL="0" indent="0" algn="ctr">
              <a:buNone/>
            </a:pPr>
            <a:r>
              <a:rPr lang="it-IT" sz="4800" b="1" dirty="0"/>
              <a:t>Notifica di Infortunio all’Amministrazione (ad uso interno) Data </a:t>
            </a:r>
            <a:r>
              <a:rPr lang="it-IT" sz="4800" b="1" dirty="0" smtClean="0"/>
              <a:t>17.04.14</a:t>
            </a:r>
            <a:endParaRPr lang="it-IT" sz="4800" b="1" dirty="0"/>
          </a:p>
          <a:p>
            <a:r>
              <a:rPr lang="it-IT" dirty="0" smtClean="0"/>
              <a:t>Cognome </a:t>
            </a:r>
            <a:r>
              <a:rPr lang="it-IT" dirty="0"/>
              <a:t>Nome Sesso M  F </a:t>
            </a:r>
          </a:p>
          <a:p>
            <a:r>
              <a:rPr lang="it-IT" b="1" dirty="0" smtClean="0"/>
              <a:t>Posizione </a:t>
            </a:r>
            <a:r>
              <a:rPr lang="it-IT" b="1" dirty="0"/>
              <a:t>nei confronti dell’Università</a:t>
            </a:r>
          </a:p>
          <a:p>
            <a:r>
              <a:rPr lang="it-IT" dirty="0"/>
              <a:t> Lavoratore Struttura appartenenza Tel.</a:t>
            </a:r>
          </a:p>
          <a:p>
            <a:r>
              <a:rPr lang="it-IT" dirty="0"/>
              <a:t> Studente corso laurea </a:t>
            </a:r>
            <a:r>
              <a:rPr lang="it-IT" dirty="0" err="1"/>
              <a:t>Matr</a:t>
            </a:r>
            <a:r>
              <a:rPr lang="it-IT" dirty="0"/>
              <a:t>. Tel.</a:t>
            </a:r>
          </a:p>
          <a:p>
            <a:r>
              <a:rPr lang="it-IT" b="1" dirty="0" smtClean="0"/>
              <a:t>Qualifica</a:t>
            </a:r>
            <a:endParaRPr lang="it-IT" b="1" dirty="0"/>
          </a:p>
          <a:p>
            <a:r>
              <a:rPr lang="it-IT" dirty="0"/>
              <a:t> </a:t>
            </a:r>
            <a:r>
              <a:rPr lang="it-IT" dirty="0" smtClean="0"/>
              <a:t> </a:t>
            </a:r>
            <a:r>
              <a:rPr lang="it-IT" dirty="0"/>
              <a:t>Studente</a:t>
            </a:r>
          </a:p>
          <a:p>
            <a:r>
              <a:rPr lang="it-IT" dirty="0"/>
              <a:t> Altro……………………………………</a:t>
            </a:r>
          </a:p>
          <a:p>
            <a:r>
              <a:rPr lang="it-IT" b="1" dirty="0"/>
              <a:t>Dati relativi all’evento</a:t>
            </a:r>
          </a:p>
          <a:p>
            <a:r>
              <a:rPr lang="it-IT" dirty="0"/>
              <a:t>Tipo evento: Infortunio  Incidente con mezzo di servizio/di trasporto  Incidente tragitto casa‐lavoro </a:t>
            </a:r>
          </a:p>
          <a:p>
            <a:r>
              <a:rPr lang="it-IT" dirty="0"/>
              <a:t>Data Ora </a:t>
            </a:r>
            <a:r>
              <a:rPr lang="it-IT" dirty="0" err="1"/>
              <a:t>Ora</a:t>
            </a:r>
            <a:r>
              <a:rPr lang="it-IT" dirty="0"/>
              <a:t> lavorativa (1a,2a,…)</a:t>
            </a:r>
          </a:p>
          <a:p>
            <a:r>
              <a:rPr lang="it-IT" dirty="0"/>
              <a:t>Giorno evento L M </a:t>
            </a:r>
            <a:r>
              <a:rPr lang="it-IT" dirty="0" err="1"/>
              <a:t>M</a:t>
            </a:r>
            <a:r>
              <a:rPr lang="it-IT" dirty="0"/>
              <a:t> G V S D Durante il turno di notte SI  NO </a:t>
            </a:r>
          </a:p>
          <a:p>
            <a:r>
              <a:rPr lang="it-IT" dirty="0"/>
              <a:t>Luogo evento </a:t>
            </a:r>
            <a:r>
              <a:rPr lang="it-IT" i="1" dirty="0"/>
              <a:t>(Comune, CAP, provincia)</a:t>
            </a:r>
          </a:p>
          <a:p>
            <a:r>
              <a:rPr lang="it-IT" dirty="0"/>
              <a:t>L’infortunato ha abbandonato il lavoro NO  SI  </a:t>
            </a:r>
            <a:r>
              <a:rPr lang="it-IT" i="1" dirty="0"/>
              <a:t>Se si indicare data e ora:________________________________</a:t>
            </a:r>
          </a:p>
          <a:p>
            <a:r>
              <a:rPr lang="it-IT" b="1" dirty="0"/>
              <a:t>Descrizione dell’infortunio:</a:t>
            </a:r>
          </a:p>
          <a:p>
            <a:r>
              <a:rPr lang="it-IT" dirty="0"/>
              <a:t>Descrivere in che modo è avvenuto l’infortunio </a:t>
            </a:r>
            <a:r>
              <a:rPr lang="it-IT" i="1" dirty="0"/>
              <a:t>(cause e circostanze che hanno determinato evento anche con riferimento alle misure di</a:t>
            </a:r>
          </a:p>
          <a:p>
            <a:r>
              <a:rPr lang="it-IT" i="1" dirty="0"/>
              <a:t>sicurezza)</a:t>
            </a:r>
          </a:p>
          <a:p>
            <a:r>
              <a:rPr lang="it-IT" dirty="0"/>
              <a:t>Dove è avvenuto l’infortunio </a:t>
            </a:r>
            <a:r>
              <a:rPr lang="it-IT" i="1" dirty="0"/>
              <a:t>(es: magazzino, in strada, in officina, laboratorio, in aula, sul tetto, nel campo…)</a:t>
            </a:r>
          </a:p>
          <a:p>
            <a:r>
              <a:rPr lang="it-IT" i="1" dirty="0"/>
              <a:t>NB: Nel caso l’infortunio sia avvenuto all’interno di locali dell’Ateneo indicare anche il codice del locale con riferimento agli Atlanti degli immobili</a:t>
            </a:r>
          </a:p>
          <a:p>
            <a:r>
              <a:rPr lang="it-IT" dirty="0"/>
              <a:t>Descrivere che tipo di attività/lavorazione si stava facendo </a:t>
            </a:r>
            <a:r>
              <a:rPr lang="it-IT" i="1" dirty="0"/>
              <a:t>(es. manutenzione, trattamento terreno, attività laboratorio…)</a:t>
            </a:r>
          </a:p>
          <a:p>
            <a:r>
              <a:rPr lang="it-IT" dirty="0"/>
              <a:t>Era l’attività lavorativa svolta in modo abituale  frequente  occasionale </a:t>
            </a:r>
          </a:p>
          <a:p>
            <a:r>
              <a:rPr lang="it-IT" dirty="0"/>
              <a:t>Descrivere l’azione/operazione svolta al momento dell’infortunio </a:t>
            </a:r>
            <a:r>
              <a:rPr lang="it-IT" i="1" dirty="0"/>
              <a:t>(es. sollevare materiale, usare utensile, preparare reazione</a:t>
            </a:r>
            <a:r>
              <a:rPr lang="it-IT" i="1" dirty="0" smtClean="0"/>
              <a:t>…)</a:t>
            </a:r>
          </a:p>
          <a:p>
            <a:endParaRPr lang="it-IT" i="1" dirty="0"/>
          </a:p>
          <a:p>
            <a:endParaRPr lang="it-IT" i="1" dirty="0"/>
          </a:p>
          <a:p>
            <a:pPr marL="0" indent="0" algn="ctr">
              <a:buNone/>
            </a:pPr>
            <a:r>
              <a:rPr lang="it-IT" sz="4800" b="1" dirty="0">
                <a:solidFill>
                  <a:srgbClr val="C00000"/>
                </a:solidFill>
              </a:rPr>
              <a:t>Da inviare debitamente compilato a:</a:t>
            </a:r>
          </a:p>
          <a:p>
            <a:pPr marL="0" indent="0" algn="ctr">
              <a:buNone/>
            </a:pPr>
            <a:r>
              <a:rPr lang="it-IT" sz="4800" b="1" dirty="0"/>
              <a:t>SERVIZIO TUTELA PREVENZIONISTICA c/o SERVIZIO PREVENZIONE E PROTEZIONE D’ATENEO</a:t>
            </a:r>
          </a:p>
          <a:p>
            <a:pPr marL="0" indent="0" algn="ctr">
              <a:buNone/>
            </a:pPr>
            <a:r>
              <a:rPr lang="it-IT" sz="4800" b="1" dirty="0"/>
              <a:t>Via Cotonificio, 114 – 33100 (UDINE) FAX 0432 494010 | mail: gestione.infortunio@uniud.it</a:t>
            </a:r>
          </a:p>
          <a:p>
            <a:pPr marL="0" indent="0" algn="ctr">
              <a:buNone/>
            </a:pPr>
            <a:r>
              <a:rPr lang="it-IT" sz="4800" b="1" i="1" dirty="0"/>
              <a:t> Università di Udine ‐ Servizio di Prevenzione e </a:t>
            </a:r>
            <a:r>
              <a:rPr lang="it-IT" sz="4800" b="1" i="1" dirty="0" smtClean="0"/>
              <a:t>                    protezione </a:t>
            </a:r>
            <a:r>
              <a:rPr lang="it-IT" sz="4800" b="1" i="1" dirty="0"/>
              <a:t>d’Ateneo</a:t>
            </a:r>
          </a:p>
          <a:p>
            <a:pPr marL="0" indent="0">
              <a:buNone/>
            </a:pPr>
            <a:endParaRPr lang="it-IT" sz="4800" b="1" dirty="0"/>
          </a:p>
          <a:p>
            <a:endParaRPr lang="it-IT" i="1" dirty="0"/>
          </a:p>
        </p:txBody>
      </p:sp>
      <p:cxnSp>
        <p:nvCxnSpPr>
          <p:cNvPr id="3" name="Connettore 1 2"/>
          <p:cNvCxnSpPr/>
          <p:nvPr/>
        </p:nvCxnSpPr>
        <p:spPr>
          <a:xfrm>
            <a:off x="1079612" y="3475473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 flipV="1">
            <a:off x="1115616" y="3429000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619672" y="4005064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H="1">
            <a:off x="1475656" y="3861048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521</Words>
  <Application>Microsoft Office PowerPoint</Application>
  <PresentationFormat>Presentazione su schermo (4:3)</PresentationFormat>
  <Paragraphs>77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Garamond</vt:lpstr>
      <vt:lpstr>SegoeUI-Bold</vt:lpstr>
      <vt:lpstr>Tahoma</vt:lpstr>
      <vt:lpstr>Times New Roman</vt:lpstr>
      <vt:lpstr>Tw Cen MT</vt:lpstr>
      <vt:lpstr>Wingdings</vt:lpstr>
      <vt:lpstr>Tema di Office</vt:lpstr>
      <vt:lpstr>SEGNALAZIONE INFORTUNIO</vt:lpstr>
      <vt:lpstr>Presentazione standard di PowerPoint</vt:lpstr>
      <vt:lpstr>Presentazione standard di PowerPoint</vt:lpstr>
      <vt:lpstr>Invio segnalazione infortunio all’Università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terry</dc:creator>
  <cp:lastModifiedBy>Teresa</cp:lastModifiedBy>
  <cp:revision>24</cp:revision>
  <dcterms:created xsi:type="dcterms:W3CDTF">2016-01-11T17:19:39Z</dcterms:created>
  <dcterms:modified xsi:type="dcterms:W3CDTF">2016-01-12T11:53:37Z</dcterms:modified>
</cp:coreProperties>
</file>